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82" r:id="rId4"/>
    <p:sldId id="278" r:id="rId5"/>
    <p:sldId id="265" r:id="rId6"/>
    <p:sldId id="260" r:id="rId7"/>
    <p:sldId id="261" r:id="rId8"/>
    <p:sldId id="262" r:id="rId9"/>
    <p:sldId id="263" r:id="rId10"/>
    <p:sldId id="271" r:id="rId11"/>
    <p:sldId id="272" r:id="rId12"/>
    <p:sldId id="279" r:id="rId13"/>
    <p:sldId id="273" r:id="rId14"/>
    <p:sldId id="274" r:id="rId15"/>
    <p:sldId id="280" r:id="rId16"/>
    <p:sldId id="281" r:id="rId17"/>
    <p:sldId id="275" r:id="rId18"/>
    <p:sldId id="276" r:id="rId19"/>
    <p:sldId id="283" r:id="rId20"/>
    <p:sldId id="270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48"/>
  </p:normalViewPr>
  <p:slideViewPr>
    <p:cSldViewPr>
      <p:cViewPr varScale="1">
        <p:scale>
          <a:sx n="117" d="100"/>
          <a:sy n="117" d="100"/>
        </p:scale>
        <p:origin x="14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DFB3-C7ED-4269-9C9A-CD172AE75D0B}" type="datetimeFigureOut">
              <a:rPr lang="de-DE" smtClean="0"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37D-20DD-4B2A-A390-4FFE55FE8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6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919" y="3311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565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457028" y="3385369"/>
            <a:ext cx="225444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ea typeface="ＭＳ Ｐゴシック" pitchFamily="-49" charset="-128"/>
              </a:rPr>
              <a:t>Michel Fleck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0" y="6426200"/>
            <a:ext cx="91440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325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DFB3-C7ED-4269-9C9A-CD172AE75D0B}" type="datetimeFigureOut">
              <a:rPr lang="de-DE" smtClean="0"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937D-20DD-4B2A-A390-4FFE55FE8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92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7938" y="2780928"/>
            <a:ext cx="9136063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cap="none" dirty="0">
                <a:solidFill>
                  <a:srgbClr val="536F2B"/>
                </a:solidFill>
                <a:latin typeface="Calibri" panose="020F0502020204030204" pitchFamily="34" charset="0"/>
              </a:rPr>
              <a:t>Wohin nach der 4. Klasse?</a:t>
            </a:r>
          </a:p>
          <a:p>
            <a:pPr algn="ctr"/>
            <a:r>
              <a:rPr lang="de-DE" sz="5200" dirty="0">
                <a:latin typeface="Calibri" panose="020F0502020204030204" pitchFamily="34" charset="0"/>
              </a:rPr>
              <a:t>BILDUNGSWEGE</a:t>
            </a:r>
          </a:p>
          <a:p>
            <a:pPr algn="ctr"/>
            <a:r>
              <a:rPr lang="de-DE" sz="5200" dirty="0">
                <a:latin typeface="Calibri" panose="020F0502020204030204" pitchFamily="34" charset="0"/>
              </a:rPr>
              <a:t>FÜR IHR KIND</a:t>
            </a:r>
          </a:p>
          <a:p>
            <a:pPr algn="ctr"/>
            <a:endParaRPr lang="de-DE" sz="5200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0" b="25044"/>
          <a:stretch/>
        </p:blipFill>
        <p:spPr>
          <a:xfrm>
            <a:off x="6516216" y="4941168"/>
            <a:ext cx="262778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404728" cy="256490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714" y="3977738"/>
            <a:ext cx="7772400" cy="1362075"/>
          </a:xfrm>
        </p:spPr>
        <p:txBody>
          <a:bodyPr/>
          <a:lstStyle/>
          <a:p>
            <a:r>
              <a:rPr lang="de-AT" sz="4800" dirty="0"/>
              <a:t>DIE ÜBERGANGSSTUFE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220054" y="3612115"/>
            <a:ext cx="7791327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Aufholbedarf…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8535"/>
          <a:stretch/>
        </p:blipFill>
        <p:spPr>
          <a:xfrm>
            <a:off x="0" y="4758430"/>
            <a:ext cx="9144000" cy="9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1" y="3130143"/>
            <a:ext cx="2202799" cy="234952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47570" y="2849536"/>
            <a:ext cx="6451659" cy="3435800"/>
          </a:xfrm>
        </p:spPr>
        <p:txBody>
          <a:bodyPr>
            <a:normAutofit/>
          </a:bodyPr>
          <a:lstStyle/>
          <a:p>
            <a:r>
              <a:rPr lang="de-AT" sz="2200" dirty="0"/>
              <a:t>Nach der 4. Klasse, vor der 5. Klasse</a:t>
            </a:r>
          </a:p>
          <a:p>
            <a:endParaRPr lang="de-AT" sz="1100" dirty="0"/>
          </a:p>
          <a:p>
            <a:r>
              <a:rPr lang="de-AT" sz="2200" dirty="0"/>
              <a:t>Intensives Training in Deutsch, Mathematik, Englisch</a:t>
            </a:r>
          </a:p>
          <a:p>
            <a:endParaRPr lang="de-AT" sz="1100" dirty="0"/>
          </a:p>
          <a:p>
            <a:r>
              <a:rPr lang="de-AT" sz="2200" dirty="0"/>
              <a:t>Aufarbeiten von Lernrückständen, Verbessern der Noten, Vorbereitung auf die Oberstufe</a:t>
            </a:r>
          </a:p>
          <a:p>
            <a:endParaRPr lang="de-AT" sz="1100" dirty="0"/>
          </a:p>
          <a:p>
            <a:r>
              <a:rPr lang="de-AT" sz="2200" dirty="0"/>
              <a:t>Intensives selbstständiges Arbeiten (Übungsschiene)</a:t>
            </a:r>
          </a:p>
          <a:p>
            <a:pPr marL="0" indent="0">
              <a:buNone/>
            </a:pPr>
            <a:endParaRPr lang="de-AT" sz="1100" dirty="0"/>
          </a:p>
          <a:p>
            <a:r>
              <a:rPr lang="de-AT" sz="2200" dirty="0"/>
              <a:t>Kein Laufbahnverlust.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DIE ÜBERGANGSSTUFE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Aufholbedarf…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1" y="3284984"/>
            <a:ext cx="2404728" cy="2564904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DIE ÜBERGANGSSTUFE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Aufholbedarf…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FF1DE81-AA45-514D-A358-0BC666AD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56570"/>
              </p:ext>
            </p:extLst>
          </p:nvPr>
        </p:nvGraphicFramePr>
        <p:xfrm>
          <a:off x="3884836" y="2531746"/>
          <a:ext cx="4752528" cy="404241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669595">
                  <a:extLst>
                    <a:ext uri="{9D8B030D-6E8A-4147-A177-3AD203B41FA5}">
                      <a16:colId xmlns:a16="http://schemas.microsoft.com/office/drawing/2014/main" val="1853809326"/>
                    </a:ext>
                  </a:extLst>
                </a:gridCol>
                <a:gridCol w="2082933">
                  <a:extLst>
                    <a:ext uri="{9D8B030D-6E8A-4147-A177-3AD203B41FA5}">
                      <a16:colId xmlns:a16="http://schemas.microsoft.com/office/drawing/2014/main" val="3277750138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Ethik /Religion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2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8421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Selma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1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161925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Deutsch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6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31277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Englisch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6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4607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Geschichte und Sozialkunde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1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493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Geographie und Wirtschaftskunde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1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4365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Mathematik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5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304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Biologie und Umweltkunde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2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03048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Physik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2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0291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Musikerziehung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2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1848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Bildnerische Erziehung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2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157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Sport und Bewegung 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2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5701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de-AT" sz="1500" dirty="0">
                          <a:effectLst/>
                        </a:rPr>
                        <a:t>SUMME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dirty="0">
                          <a:effectLst/>
                        </a:rPr>
                        <a:t>33</a:t>
                      </a:r>
                      <a:endParaRPr lang="de-AT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29845" marB="298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40873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9383009-5969-D940-AD0A-D10794DA8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1847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6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714" y="3977738"/>
            <a:ext cx="7772400" cy="1362075"/>
          </a:xfrm>
        </p:spPr>
        <p:txBody>
          <a:bodyPr/>
          <a:lstStyle/>
          <a:p>
            <a:r>
              <a:rPr lang="de-AT" sz="4800" dirty="0"/>
              <a:t>Die FACHMITTELSCHULE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220054" y="3612115"/>
            <a:ext cx="7791327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Orientierung zum Beruf…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018" y="1916832"/>
            <a:ext cx="2261309" cy="27089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8535"/>
          <a:stretch/>
        </p:blipFill>
        <p:spPr>
          <a:xfrm>
            <a:off x="0" y="4758430"/>
            <a:ext cx="9144000" cy="9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621" y="1534480"/>
            <a:ext cx="2080980" cy="249289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6122" y="2780928"/>
            <a:ext cx="7258205" cy="3759589"/>
          </a:xfrm>
        </p:spPr>
        <p:txBody>
          <a:bodyPr>
            <a:noAutofit/>
          </a:bodyPr>
          <a:lstStyle/>
          <a:p>
            <a:r>
              <a:rPr lang="de-AT" sz="2000" dirty="0"/>
              <a:t>an mehreren Standorten stationiert</a:t>
            </a:r>
          </a:p>
          <a:p>
            <a:endParaRPr lang="de-AT" sz="2000" dirty="0"/>
          </a:p>
          <a:p>
            <a:r>
              <a:rPr lang="de-AT" sz="2000" dirty="0"/>
              <a:t>Berufsorientierung als Schwerpunkt, Berufspraktische Tage 2x pro Jahr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AT" sz="2000" dirty="0"/>
              <a:t>Kombination der Polytechnischen Schule mit Anschluss an Neue Mittelschule</a:t>
            </a:r>
          </a:p>
          <a:p>
            <a:endParaRPr lang="de-AT" sz="2000" dirty="0"/>
          </a:p>
          <a:p>
            <a:r>
              <a:rPr lang="de-AT" sz="2000" dirty="0"/>
              <a:t>Vier Tage Unterricht in Stammklassen, ein Tag an einem Fachbereichszentrum.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DIE FACHMITTELSCHULE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Orientierung zum Beruf…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0953" y="1719485"/>
            <a:ext cx="1697511" cy="2033522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DIE FACHMITTELSCHULE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Orientierung zum Beruf…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pic>
        <p:nvPicPr>
          <p:cNvPr id="2051" name="Picture 3" descr="http://www.fms23.at/images/jahresverlau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6246"/>
            <a:ext cx="6921094" cy="3861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2613190"/>
            <a:ext cx="2261309" cy="270892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6122" y="2780928"/>
            <a:ext cx="7258205" cy="3759589"/>
          </a:xfrm>
        </p:spPr>
        <p:txBody>
          <a:bodyPr>
            <a:normAutofit/>
          </a:bodyPr>
          <a:lstStyle/>
          <a:p>
            <a:r>
              <a:rPr lang="de-AT" sz="2200" dirty="0"/>
              <a:t>Fachbereich Oberstufentraining</a:t>
            </a:r>
          </a:p>
          <a:p>
            <a:endParaRPr lang="de-AT" sz="1100" dirty="0"/>
          </a:p>
          <a:p>
            <a:r>
              <a:rPr lang="de-AT" sz="2200" dirty="0"/>
              <a:t>Technische Fachbereiche</a:t>
            </a:r>
          </a:p>
          <a:p>
            <a:endParaRPr lang="de-AT" sz="1100" dirty="0"/>
          </a:p>
          <a:p>
            <a:r>
              <a:rPr lang="de-AT" sz="2200" dirty="0"/>
              <a:t>Fachbereich Dienstleistung/Tourismus</a:t>
            </a:r>
          </a:p>
          <a:p>
            <a:endParaRPr lang="de-AT" sz="1100" dirty="0"/>
          </a:p>
          <a:p>
            <a:r>
              <a:rPr lang="de-AT" sz="2200" dirty="0"/>
              <a:t>Kaufmännische Fachbereiche</a:t>
            </a:r>
          </a:p>
          <a:p>
            <a:endParaRPr lang="de-AT" sz="1100" dirty="0"/>
          </a:p>
          <a:p>
            <a:r>
              <a:rPr lang="de-AT" sz="2200" dirty="0"/>
              <a:t>Entscheidung nach kurzer Orientierungsphase.</a:t>
            </a:r>
            <a:endParaRPr lang="de-AT" sz="2000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DIE FACHMITTELSCHULE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Orientierung zum Beruf…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355EA44-7DAF-7B48-A657-F0DA70F23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1847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5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714" y="3977738"/>
            <a:ext cx="7772400" cy="1362075"/>
          </a:xfrm>
        </p:spPr>
        <p:txBody>
          <a:bodyPr/>
          <a:lstStyle/>
          <a:p>
            <a:r>
              <a:rPr lang="de-AT" sz="4800" dirty="0"/>
              <a:t>ANDERE SCHULEN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220054" y="3612115"/>
            <a:ext cx="7791327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Und sonst…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1982845" cy="30689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8535"/>
          <a:stretch/>
        </p:blipFill>
        <p:spPr>
          <a:xfrm>
            <a:off x="0" y="4758430"/>
            <a:ext cx="9144000" cy="9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ANDERE SCHULEN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600" dirty="0">
                <a:solidFill>
                  <a:srgbClr val="536F2B"/>
                </a:solidFill>
              </a:rPr>
              <a:t>Und sonst…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1" y="2780928"/>
            <a:ext cx="1982845" cy="306896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2254256" y="2592230"/>
            <a:ext cx="6710232" cy="39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200" dirty="0"/>
          </a:p>
          <a:p>
            <a:r>
              <a:rPr lang="de-AT" sz="2200" dirty="0"/>
              <a:t>Polytechnische Schulen: 1-jährig, Abschluss der Schulpflicht</a:t>
            </a:r>
          </a:p>
          <a:p>
            <a:endParaRPr lang="de-AT" sz="2200" dirty="0"/>
          </a:p>
          <a:p>
            <a:r>
              <a:rPr lang="de-AT" sz="2200" dirty="0"/>
              <a:t>Berufsbildende Mittlere Schulen (BMS): 2- bis 4-jährig, ohne Matura, z.B.:</a:t>
            </a:r>
          </a:p>
          <a:p>
            <a:pPr lvl="1"/>
            <a:r>
              <a:rPr lang="de-AT" sz="1800" dirty="0"/>
              <a:t>HAS (Handelsschule) – 3-jährig</a:t>
            </a:r>
          </a:p>
          <a:p>
            <a:pPr lvl="1"/>
            <a:r>
              <a:rPr lang="de-AT" sz="1800" dirty="0"/>
              <a:t>Modefachschule, Hotelfachschule, Fachschule für Sozialberufe – jeweils 3-jährig.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ANDERE SCHULEN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600" dirty="0">
                <a:solidFill>
                  <a:srgbClr val="536F2B"/>
                </a:solidFill>
              </a:rPr>
              <a:t>Und sonst…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1" y="2852936"/>
            <a:ext cx="1982845" cy="306896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2254256" y="2592230"/>
            <a:ext cx="6710232" cy="39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200" dirty="0"/>
          </a:p>
          <a:p>
            <a:endParaRPr lang="de-AT" sz="1000" dirty="0"/>
          </a:p>
          <a:p>
            <a:r>
              <a:rPr lang="de-AT" sz="2200" dirty="0"/>
              <a:t>Berufsbildende Höhere Schule (BHS): 5-jährig, mit Matura, z.B.:</a:t>
            </a:r>
          </a:p>
          <a:p>
            <a:pPr lvl="1"/>
            <a:r>
              <a:rPr lang="de-AT" sz="1800" dirty="0"/>
              <a:t>HAK – Handelsakademie, Schwerpunkt Wirtschaft</a:t>
            </a:r>
          </a:p>
          <a:p>
            <a:pPr lvl="1"/>
            <a:r>
              <a:rPr lang="de-AT" sz="1800" dirty="0"/>
              <a:t>HTL – Schwerpunkt Technik</a:t>
            </a:r>
          </a:p>
          <a:p>
            <a:pPr lvl="1"/>
            <a:r>
              <a:rPr lang="de-AT" sz="1800" dirty="0"/>
              <a:t>BAFEP – Elementarpädagogik, Kindergarten</a:t>
            </a:r>
          </a:p>
          <a:p>
            <a:pPr lvl="1"/>
            <a:r>
              <a:rPr lang="de-AT" sz="1800" dirty="0"/>
              <a:t>BHS mit Schwerpunkt Tourismus, Land- und Forstwirtschaft, Mode.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714" y="3977738"/>
            <a:ext cx="7772400" cy="1362075"/>
          </a:xfrm>
        </p:spPr>
        <p:txBody>
          <a:bodyPr/>
          <a:lstStyle/>
          <a:p>
            <a:r>
              <a:rPr lang="de-AT" sz="4800" dirty="0"/>
              <a:t>EIN ÜBERBLICK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220054" y="3612115"/>
            <a:ext cx="7791327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Wohin nach der vierten…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1982845" cy="30689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8535"/>
          <a:stretch/>
        </p:blipFill>
        <p:spPr>
          <a:xfrm>
            <a:off x="0" y="4758430"/>
            <a:ext cx="9144000" cy="9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722313" y="328498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cap="none" dirty="0">
                <a:solidFill>
                  <a:srgbClr val="536F2B"/>
                </a:solidFill>
                <a:latin typeface="Calibri" panose="020F0502020204030204" pitchFamily="34" charset="0"/>
              </a:rPr>
              <a:t>Die antonkriegergasse sagt…</a:t>
            </a:r>
          </a:p>
          <a:p>
            <a:r>
              <a:rPr lang="de-DE" sz="4800" dirty="0"/>
              <a:t>Vielen Dank!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EIN ÜBERBLICK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600" dirty="0">
                <a:solidFill>
                  <a:srgbClr val="536F2B"/>
                </a:solidFill>
              </a:rPr>
              <a:t>Wohin nach der Vierten…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1" y="3163280"/>
            <a:ext cx="1982845" cy="30689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2555776" y="2657496"/>
            <a:ext cx="6451659" cy="3819880"/>
          </a:xfrm>
        </p:spPr>
        <p:txBody>
          <a:bodyPr>
            <a:normAutofit/>
          </a:bodyPr>
          <a:lstStyle/>
          <a:p>
            <a:r>
              <a:rPr lang="de-AT" sz="2200" dirty="0"/>
              <a:t>Oberstufe </a:t>
            </a:r>
          </a:p>
          <a:p>
            <a:endParaRPr lang="de-AT" sz="2200" dirty="0"/>
          </a:p>
          <a:p>
            <a:r>
              <a:rPr lang="de-AT" sz="2200" dirty="0"/>
              <a:t>Übergangsstufe</a:t>
            </a:r>
          </a:p>
          <a:p>
            <a:endParaRPr lang="de-AT" sz="2200" dirty="0"/>
          </a:p>
          <a:p>
            <a:r>
              <a:rPr lang="de-AT" sz="2200" dirty="0"/>
              <a:t>Fachmittelschule</a:t>
            </a:r>
          </a:p>
          <a:p>
            <a:pPr marL="0" indent="0">
              <a:buNone/>
            </a:pPr>
            <a:endParaRPr lang="de-AT" sz="2200" dirty="0"/>
          </a:p>
          <a:p>
            <a:r>
              <a:rPr lang="de-AT" sz="2200" dirty="0"/>
              <a:t>Berufsbildende Schulen.</a:t>
            </a:r>
          </a:p>
        </p:txBody>
      </p:sp>
    </p:spTree>
    <p:extLst>
      <p:ext uri="{BB962C8B-B14F-4D97-AF65-F5344CB8AC3E}">
        <p14:creationId xmlns:p14="http://schemas.microsoft.com/office/powerpoint/2010/main" val="7511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EIN ÜBERBLICK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600" dirty="0">
                <a:solidFill>
                  <a:srgbClr val="536F2B"/>
                </a:solidFill>
              </a:rPr>
              <a:t>Wohin nach der Vierten…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1" y="3163280"/>
            <a:ext cx="1982845" cy="306896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2411760" y="2664238"/>
            <a:ext cx="6552728" cy="39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200" b="1" dirty="0"/>
              <a:t>4. Kl. → 5. Kl.</a:t>
            </a:r>
            <a:r>
              <a:rPr lang="de-AT" sz="2200" dirty="0"/>
              <a:t>: Motivationsschreiben, Teamempfehlung, Aufnahmegespräch, Standard AHS Beurteilung, höchstens vier Genügend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r>
              <a:rPr lang="de-AT" sz="2200" b="1" dirty="0"/>
              <a:t>4. Kl.</a:t>
            </a:r>
            <a:r>
              <a:rPr lang="de-AT" sz="2200" dirty="0"/>
              <a:t> </a:t>
            </a:r>
            <a:r>
              <a:rPr lang="de-AT" sz="2200" b="1" dirty="0"/>
              <a:t>→ Ü</a:t>
            </a:r>
            <a:r>
              <a:rPr lang="de-AT" sz="2200" dirty="0"/>
              <a:t>: Motivationsschreiben, Teamempfehlung, keine Genügend nach Standard Beurteilung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r>
              <a:rPr lang="de-AT" sz="2200" b="1" dirty="0"/>
              <a:t>Ü → 5. Kl.</a:t>
            </a:r>
            <a:r>
              <a:rPr lang="de-AT" sz="2200" dirty="0"/>
              <a:t>: Motivationsschreiben, Teamempfehlung, Aufnahmegespräch, höchstens ein Genügend.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416" y="1700808"/>
            <a:ext cx="2261309" cy="270892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714" y="397773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de-AT" sz="4800" dirty="0"/>
              <a:t>ZWEIGE UND SCHWERPUNKTE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220054" y="3612115"/>
            <a:ext cx="7791327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Unsere Oberstufe…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8535"/>
          <a:stretch/>
        </p:blipFill>
        <p:spPr>
          <a:xfrm>
            <a:off x="0" y="4758430"/>
            <a:ext cx="9144000" cy="9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3767" y="4519109"/>
            <a:ext cx="1960761" cy="2348880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179714" y="1706392"/>
            <a:ext cx="77724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4800" b="1" dirty="0"/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179714" y="1340768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A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51520" y="2492896"/>
            <a:ext cx="851681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de-AT" sz="2200" dirty="0"/>
              <a:t>A	RG		Mathematik und Naturwissenschaften</a:t>
            </a:r>
          </a:p>
          <a:p>
            <a:pPr marL="0" indent="0">
              <a:spcBef>
                <a:spcPts val="200"/>
              </a:spcBef>
              <a:buNone/>
            </a:pPr>
            <a:endParaRPr lang="de-AT" sz="2200" dirty="0"/>
          </a:p>
          <a:p>
            <a:pPr marL="0" indent="0">
              <a:spcBef>
                <a:spcPts val="200"/>
              </a:spcBef>
              <a:buNone/>
            </a:pPr>
            <a:r>
              <a:rPr lang="de-AT" sz="2200" dirty="0"/>
              <a:t>B	</a:t>
            </a:r>
            <a:r>
              <a:rPr lang="de-AT" sz="2200" dirty="0" err="1"/>
              <a:t>Wiku</a:t>
            </a:r>
            <a:r>
              <a:rPr lang="de-AT" sz="2200" dirty="0"/>
              <a:t> RG	Wirtschaft und Projektmanagement</a:t>
            </a:r>
          </a:p>
          <a:p>
            <a:pPr marL="0" indent="0">
              <a:spcBef>
                <a:spcPts val="200"/>
              </a:spcBef>
              <a:buNone/>
            </a:pPr>
            <a:endParaRPr lang="de-AT" sz="2200" dirty="0"/>
          </a:p>
          <a:p>
            <a:pPr marL="0" indent="0">
              <a:spcBef>
                <a:spcPts val="200"/>
              </a:spcBef>
              <a:buNone/>
            </a:pPr>
            <a:r>
              <a:rPr lang="de-AT" sz="2200" dirty="0"/>
              <a:t>C	</a:t>
            </a:r>
            <a:r>
              <a:rPr lang="de-AT" sz="2200" dirty="0" err="1"/>
              <a:t>Wiku</a:t>
            </a:r>
            <a:r>
              <a:rPr lang="de-AT" sz="2200" dirty="0"/>
              <a:t> RG	Informations- und Kommunikationstechnologie</a:t>
            </a:r>
          </a:p>
          <a:p>
            <a:pPr marL="0" indent="0">
              <a:spcBef>
                <a:spcPts val="200"/>
              </a:spcBef>
              <a:buNone/>
            </a:pPr>
            <a:endParaRPr lang="de-AT" sz="2200" dirty="0"/>
          </a:p>
          <a:p>
            <a:pPr marL="0" indent="0">
              <a:spcBef>
                <a:spcPts val="200"/>
              </a:spcBef>
              <a:buNone/>
            </a:pPr>
            <a:r>
              <a:rPr lang="de-AT" sz="2200" dirty="0"/>
              <a:t>D	ORG IN		Instrumentalunterricht und Gesang</a:t>
            </a:r>
          </a:p>
          <a:p>
            <a:pPr marL="0" indent="0">
              <a:spcBef>
                <a:spcPts val="200"/>
              </a:spcBef>
              <a:buNone/>
            </a:pPr>
            <a:endParaRPr lang="de-AT" sz="2200" dirty="0"/>
          </a:p>
          <a:p>
            <a:pPr marL="0" indent="0">
              <a:spcBef>
                <a:spcPts val="200"/>
              </a:spcBef>
              <a:buNone/>
            </a:pPr>
            <a:r>
              <a:rPr lang="de-AT" sz="2200" dirty="0"/>
              <a:t>E	ORG BG		Bildnerisches Gestalten und Kunst</a:t>
            </a:r>
          </a:p>
          <a:p>
            <a:pPr marL="0" indent="0">
              <a:spcBef>
                <a:spcPts val="200"/>
              </a:spcBef>
              <a:buNone/>
            </a:pPr>
            <a:endParaRPr lang="de-AT" sz="2200" dirty="0"/>
          </a:p>
          <a:p>
            <a:pPr marL="0" indent="0">
              <a:spcBef>
                <a:spcPts val="200"/>
              </a:spcBef>
              <a:buNone/>
            </a:pPr>
            <a:r>
              <a:rPr lang="de-AT" sz="2200" dirty="0"/>
              <a:t>Ü	Ü-Stufe		Oberstufenreife.</a:t>
            </a:r>
          </a:p>
          <a:p>
            <a:pPr marL="0" indent="0">
              <a:spcBef>
                <a:spcPts val="200"/>
              </a:spcBef>
              <a:buNone/>
            </a:pPr>
            <a:endParaRPr lang="de-AT" sz="2200" dirty="0"/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ZWEIGE UND SCHWERPUNKTE</a:t>
            </a:r>
          </a:p>
        </p:txBody>
      </p:sp>
      <p:sp>
        <p:nvSpPr>
          <p:cNvPr id="11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Unsere Oberstufe…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44771" y="5949280"/>
            <a:ext cx="677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>
            <a:spLocks/>
          </p:cNvSpPr>
          <p:nvPr/>
        </p:nvSpPr>
        <p:spPr>
          <a:xfrm>
            <a:off x="310040" y="2579805"/>
            <a:ext cx="7286296" cy="393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200" dirty="0"/>
              <a:t>A	Schwerpunktfach: Naturwissenschaftliches Labor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r>
              <a:rPr lang="de-AT" sz="2200" dirty="0"/>
              <a:t>B	Schwerpunktfach: Projektmanagement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r>
              <a:rPr lang="de-AT" sz="2200" dirty="0"/>
              <a:t>C	Schwerpunktfach: Informations- und 	Kommunikationstechnologie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r>
              <a:rPr lang="de-AT" sz="2200" dirty="0"/>
              <a:t>D &amp; E	Schwerpunktfach: Künstlerisches Arbeiten (zur Wahl: 	Sprechtheater, Musiktheater, Kunstpraxis, 	Medienpraxis).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ZWEIGE UND SCHWERPUNKTE</a:t>
            </a:r>
          </a:p>
        </p:txBody>
      </p:sp>
      <p:sp>
        <p:nvSpPr>
          <p:cNvPr id="12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Unsere Oberstufe …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199" y="2952270"/>
            <a:ext cx="1960761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6122" y="2780928"/>
            <a:ext cx="7258205" cy="3759589"/>
          </a:xfrm>
        </p:spPr>
        <p:txBody>
          <a:bodyPr>
            <a:normAutofit lnSpcReduction="10000"/>
          </a:bodyPr>
          <a:lstStyle/>
          <a:p>
            <a:r>
              <a:rPr lang="de-AT" sz="2200" dirty="0"/>
              <a:t>Schwerpunktfach: 8 Wochenstunden, 2 Lehrer/innen</a:t>
            </a:r>
          </a:p>
          <a:p>
            <a:endParaRPr lang="de-AT" sz="2200" dirty="0"/>
          </a:p>
          <a:p>
            <a:r>
              <a:rPr lang="de-AT" sz="2200" dirty="0"/>
              <a:t>Klassenstunde in der 5. Klasse</a:t>
            </a:r>
          </a:p>
          <a:p>
            <a:pPr marL="0" indent="0">
              <a:buNone/>
            </a:pPr>
            <a:endParaRPr lang="de-AT" sz="2200" dirty="0"/>
          </a:p>
          <a:p>
            <a:r>
              <a:rPr lang="de-AT" sz="2200" dirty="0"/>
              <a:t>Zweite lebende Fremdsprache (4 Wochenstunden in der 5.Klasse)</a:t>
            </a:r>
          </a:p>
          <a:p>
            <a:endParaRPr lang="de-AT" sz="2200" dirty="0"/>
          </a:p>
          <a:p>
            <a:r>
              <a:rPr lang="de-AT" sz="2200" dirty="0"/>
              <a:t>Einführung in das wissenschaftliche Arbeiten (7. Klasse), viele Angebote (z.B. Schreibwerkstatt, Mathematik-Training).</a:t>
            </a:r>
          </a:p>
          <a:p>
            <a:pPr marL="109728" indent="0">
              <a:buNone/>
            </a:pPr>
            <a:endParaRPr lang="de-AT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ZWEIGE UND SCHWERPUNKTE</a:t>
            </a:r>
          </a:p>
        </p:txBody>
      </p:sp>
      <p:sp>
        <p:nvSpPr>
          <p:cNvPr id="12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Unsere Oberstufe …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3767" y="4519109"/>
            <a:ext cx="1960761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063" y="2756612"/>
            <a:ext cx="5768354" cy="3524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Schwerpunkt und Matura?</a:t>
            </a:r>
          </a:p>
          <a:p>
            <a:endParaRPr lang="de-AT" sz="2400" dirty="0"/>
          </a:p>
          <a:p>
            <a:r>
              <a:rPr lang="de-AT" sz="2400" dirty="0"/>
              <a:t>Schwerpunkt im Rahmen der Vorwissenschaftlichen Arbeit</a:t>
            </a:r>
          </a:p>
          <a:p>
            <a:endParaRPr lang="de-AT" sz="2400" dirty="0"/>
          </a:p>
          <a:p>
            <a:r>
              <a:rPr lang="de-AT" sz="2400" dirty="0"/>
              <a:t>Oder im Rahmen der schriftlichen oder mündlichen Reifeprüfung.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23"/>
            <a:ext cx="9144000" cy="1541607"/>
          </a:xfrm>
          <a:prstGeom prst="rect">
            <a:avLst/>
          </a:prstGeom>
        </p:spPr>
      </p:pic>
      <p:sp>
        <p:nvSpPr>
          <p:cNvPr id="14" name="Titel 3"/>
          <p:cNvSpPr txBox="1">
            <a:spLocks/>
          </p:cNvSpPr>
          <p:nvPr/>
        </p:nvSpPr>
        <p:spPr>
          <a:xfrm>
            <a:off x="244771" y="1844824"/>
            <a:ext cx="7772400" cy="7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800" b="1" dirty="0"/>
              <a:t>ZWEIGE UND SCHWERPUNKTE</a:t>
            </a:r>
          </a:p>
        </p:txBody>
      </p:sp>
      <p:sp>
        <p:nvSpPr>
          <p:cNvPr id="15" name="Textplatzhalter 4"/>
          <p:cNvSpPr txBox="1">
            <a:spLocks/>
          </p:cNvSpPr>
          <p:nvPr/>
        </p:nvSpPr>
        <p:spPr>
          <a:xfrm>
            <a:off x="244771" y="1374951"/>
            <a:ext cx="7791327" cy="54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600" dirty="0">
                <a:solidFill>
                  <a:srgbClr val="536F2B"/>
                </a:solidFill>
              </a:rPr>
              <a:t>Unsere Oberstufe …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3767" y="4519109"/>
            <a:ext cx="1960761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ytvKM6uZUuC_CLYrwMRbw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Bildschirmpräsentation (4:3)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Larissa</vt:lpstr>
      <vt:lpstr>PowerPoint-Präsentation</vt:lpstr>
      <vt:lpstr>EIN ÜBERBLICK</vt:lpstr>
      <vt:lpstr>PowerPoint-Präsentation</vt:lpstr>
      <vt:lpstr>PowerPoint-Präsentation</vt:lpstr>
      <vt:lpstr>ZWEIGE UND SCHWERPUNKTE</vt:lpstr>
      <vt:lpstr>PowerPoint-Präsentation</vt:lpstr>
      <vt:lpstr>PowerPoint-Präsentation</vt:lpstr>
      <vt:lpstr>PowerPoint-Präsentation</vt:lpstr>
      <vt:lpstr>PowerPoint-Präsentation</vt:lpstr>
      <vt:lpstr>DIE ÜBERGANGSSTUFE</vt:lpstr>
      <vt:lpstr>PowerPoint-Präsentation</vt:lpstr>
      <vt:lpstr>PowerPoint-Präsentation</vt:lpstr>
      <vt:lpstr>Die FACHMITTELSCHULE</vt:lpstr>
      <vt:lpstr>PowerPoint-Präsentation</vt:lpstr>
      <vt:lpstr>PowerPoint-Präsentation</vt:lpstr>
      <vt:lpstr>PowerPoint-Präsentation</vt:lpstr>
      <vt:lpstr>ANDERE SCHULEN</vt:lpstr>
      <vt:lpstr>PowerPoint-Präsentation</vt:lpstr>
      <vt:lpstr>PowerPoint-Präsentation</vt:lpstr>
      <vt:lpstr>PowerPoint-Präsentation</vt:lpstr>
    </vt:vector>
  </TitlesOfParts>
  <Company>SSR-WIEN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PC923046-2</dc:creator>
  <cp:lastModifiedBy>Franziska König</cp:lastModifiedBy>
  <cp:revision>32</cp:revision>
  <dcterms:created xsi:type="dcterms:W3CDTF">2014-11-27T15:22:14Z</dcterms:created>
  <dcterms:modified xsi:type="dcterms:W3CDTF">2021-11-18T07:49:45Z</dcterms:modified>
</cp:coreProperties>
</file>