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quizlet.com/live" TargetMode="External"/><Relationship Id="rId3" Type="http://schemas.openxmlformats.org/officeDocument/2006/relationships/hyperlink" Target="https://quizlet.com/133662685/more-7-unit-travelling-down-under-australia-flash-cards/" TargetMode="External"/><Relationship Id="rId4" Type="http://schemas.openxmlformats.org/officeDocument/2006/relationships/hyperlink" Target="https://quizlet.com/497060954/10-unique-things-you-can-find-in-australia-flash-cards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g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gif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quizlet.com/133662685/more-7-unit-travelling-down-under-australia-flash-cards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Online Meeting"/>
          <p:cNvSpPr txBox="1"/>
          <p:nvPr>
            <p:ph type="ctrTitle"/>
          </p:nvPr>
        </p:nvSpPr>
        <p:spPr>
          <a:xfrm>
            <a:off x="973032" y="1341023"/>
            <a:ext cx="11279895" cy="2297574"/>
          </a:xfrm>
          <a:prstGeom prst="rect">
            <a:avLst/>
          </a:prstGeom>
        </p:spPr>
        <p:txBody>
          <a:bodyPr/>
          <a:lstStyle>
            <a:lvl1pPr>
              <a:defRPr>
                <a:latin typeface="Luna"/>
                <a:ea typeface="Luna"/>
                <a:cs typeface="Luna"/>
                <a:sym typeface="Luna"/>
              </a:defRPr>
            </a:lvl1pPr>
          </a:lstStyle>
          <a:p>
            <a:pPr/>
            <a:r>
              <a:t>Online Meeting</a:t>
            </a:r>
          </a:p>
        </p:txBody>
      </p:sp>
      <p:sp>
        <p:nvSpPr>
          <p:cNvPr id="120" name="[Datum]"/>
          <p:cNvSpPr txBox="1"/>
          <p:nvPr>
            <p:ph type="subTitle" sz="quarter" idx="1"/>
          </p:nvPr>
        </p:nvSpPr>
        <p:spPr>
          <a:xfrm>
            <a:off x="6505271" y="5041900"/>
            <a:ext cx="6111961" cy="1777306"/>
          </a:xfrm>
          <a:prstGeom prst="rect">
            <a:avLst/>
          </a:prstGeom>
        </p:spPr>
        <p:txBody>
          <a:bodyPr/>
          <a:lstStyle/>
          <a:p>
            <a:pPr/>
            <a:r>
              <a:t>[Datum]</a:t>
            </a:r>
          </a:p>
        </p:txBody>
      </p:sp>
      <p:pic>
        <p:nvPicPr>
          <p:cNvPr id="121" name="philip-martin-clipart-161538-9725522.gif" descr="philip-martin-clipart-161538-9725522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04473" y="3750259"/>
            <a:ext cx="5045356" cy="54672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ame"/>
          <p:cNvSpPr txBox="1"/>
          <p:nvPr>
            <p:ph type="ctrTitle"/>
          </p:nvPr>
        </p:nvSpPr>
        <p:spPr>
          <a:xfrm>
            <a:off x="4545643" y="954962"/>
            <a:ext cx="4039133" cy="1810173"/>
          </a:xfrm>
          <a:prstGeom prst="rect">
            <a:avLst/>
          </a:prstGeom>
        </p:spPr>
        <p:txBody>
          <a:bodyPr/>
          <a:lstStyle>
            <a:lvl1pPr defTabSz="479044">
              <a:defRPr sz="6560">
                <a:latin typeface="Luna"/>
                <a:ea typeface="Luna"/>
                <a:cs typeface="Luna"/>
                <a:sym typeface="Luna"/>
              </a:defRPr>
            </a:lvl1pPr>
          </a:lstStyle>
          <a:p>
            <a:pPr/>
            <a:r>
              <a:t>Game</a:t>
            </a:r>
          </a:p>
        </p:txBody>
      </p:sp>
      <p:sp>
        <p:nvSpPr>
          <p:cNvPr id="160" name="Let’s try to do a remote quizlet live…"/>
          <p:cNvSpPr txBox="1"/>
          <p:nvPr>
            <p:ph type="subTitle" sz="half" idx="1"/>
          </p:nvPr>
        </p:nvSpPr>
        <p:spPr>
          <a:xfrm>
            <a:off x="889135" y="3590346"/>
            <a:ext cx="11352149" cy="4020708"/>
          </a:xfrm>
          <a:prstGeom prst="rect">
            <a:avLst/>
          </a:prstGeom>
        </p:spPr>
        <p:txBody>
          <a:bodyPr/>
          <a:lstStyle/>
          <a:p>
            <a:pPr/>
            <a:r>
              <a:t>Let’s try to do a remote quizlet live </a:t>
            </a:r>
          </a:p>
          <a:p>
            <a:pPr/>
          </a:p>
          <a:p>
            <a:pPr/>
            <a:r>
              <a:t>Open in the app or in your browser </a:t>
            </a:r>
            <a:r>
              <a:rPr u="sng">
                <a:hlinkClick r:id="rId2" invalidUrl="" action="" tgtFrame="" tooltip="" history="1" highlightClick="0" endSnd="0"/>
              </a:rPr>
              <a:t>quizlet.com/live</a:t>
            </a:r>
          </a:p>
          <a:p>
            <a:pPr/>
          </a:p>
          <a:p>
            <a:pPr/>
            <a:r>
              <a:t>Start a chat with your group in Teams</a:t>
            </a:r>
          </a:p>
        </p:txBody>
      </p:sp>
      <p:sp>
        <p:nvSpPr>
          <p:cNvPr id="161" name="https://quizlet.com/133662685/more-7-unit-travelling-down-under-australia-flash-cards/…"/>
          <p:cNvSpPr txBox="1"/>
          <p:nvPr/>
        </p:nvSpPr>
        <p:spPr>
          <a:xfrm>
            <a:off x="889135" y="7762556"/>
            <a:ext cx="11352149" cy="1590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>
              <a:defRPr b="0" sz="2200"/>
            </a:pPr>
            <a:r>
              <a:rPr u="sng">
                <a:hlinkClick r:id="rId3" invalidUrl="" action="" tgtFrame="" tooltip="" history="1" highlightClick="0" endSnd="0"/>
              </a:rPr>
              <a:t>https://quizlet.com/133662685/more-7-unit-travelling-down-under-australia-flash-cards/</a:t>
            </a:r>
          </a:p>
          <a:p>
            <a:pPr>
              <a:defRPr b="0" sz="2200"/>
            </a:pPr>
          </a:p>
          <a:p>
            <a:pPr>
              <a:defRPr b="0" sz="2200"/>
            </a:pPr>
            <a:r>
              <a:rPr u="sng">
                <a:hlinkClick r:id="rId4" invalidUrl="" action="" tgtFrame="" tooltip="" history="1" highlightClick="0" endSnd="0"/>
              </a:rPr>
              <a:t>https://quizlet.com/497060954/10-unique-things-you-can-find-in-australia-flash-cards</a:t>
            </a:r>
          </a:p>
        </p:txBody>
      </p:sp>
      <p:sp>
        <p:nvSpPr>
          <p:cNvPr id="162" name="Beispiel"/>
          <p:cNvSpPr txBox="1"/>
          <p:nvPr/>
        </p:nvSpPr>
        <p:spPr>
          <a:xfrm rot="20591171">
            <a:off x="36956" y="779964"/>
            <a:ext cx="3219902" cy="1068624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 algn="l">
              <a:defRPr b="0" sz="6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Beispiel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Vor dem Start …"/>
          <p:cNvSpPr txBox="1"/>
          <p:nvPr>
            <p:ph type="ctrTitle"/>
          </p:nvPr>
        </p:nvSpPr>
        <p:spPr>
          <a:xfrm>
            <a:off x="1426282" y="785552"/>
            <a:ext cx="10152236" cy="1218130"/>
          </a:xfrm>
          <a:prstGeom prst="rect">
            <a:avLst/>
          </a:prstGeom>
        </p:spPr>
        <p:txBody>
          <a:bodyPr/>
          <a:lstStyle>
            <a:lvl1pPr defTabSz="309625">
              <a:defRPr sz="4240">
                <a:latin typeface="Luna"/>
                <a:ea typeface="Luna"/>
                <a:cs typeface="Luna"/>
                <a:sym typeface="Luna"/>
              </a:defRPr>
            </a:lvl1pPr>
          </a:lstStyle>
          <a:p>
            <a:pPr/>
            <a:r>
              <a:t>Vor dem Start …</a:t>
            </a:r>
          </a:p>
        </p:txBody>
      </p:sp>
      <p:sp>
        <p:nvSpPr>
          <p:cNvPr id="124" name="Sitzt du in einem ruhigen Raum?…"/>
          <p:cNvSpPr txBox="1"/>
          <p:nvPr>
            <p:ph type="subTitle" sz="half" idx="1"/>
          </p:nvPr>
        </p:nvSpPr>
        <p:spPr>
          <a:xfrm>
            <a:off x="498082" y="3462582"/>
            <a:ext cx="12008636" cy="3504911"/>
          </a:xfrm>
          <a:prstGeom prst="rect">
            <a:avLst/>
          </a:prstGeom>
        </p:spPr>
        <p:txBody>
          <a:bodyPr/>
          <a:lstStyle/>
          <a:p>
            <a:pPr/>
            <a:r>
              <a:t>Sitzt du in einem ruhigen Raum?</a:t>
            </a:r>
          </a:p>
          <a:p>
            <a:pPr/>
            <a:r>
              <a:t>Nutzt du Kopfhörer?</a:t>
            </a:r>
          </a:p>
          <a:p>
            <a:pPr/>
            <a:r>
              <a:t>Hast du zwei Geräte im Einsatz?</a:t>
            </a:r>
          </a:p>
          <a:p>
            <a:pPr/>
            <a:r>
              <a:t>Ist die Internet-Verbindung gut?</a:t>
            </a:r>
          </a:p>
          <a:p>
            <a:pPr/>
            <a:r>
              <a:t>Hast du Stift und Papier/Heft/Tablet für Notizen? </a:t>
            </a:r>
          </a:p>
          <a:p>
            <a:pPr/>
            <a:r>
              <a:t>Liegen deine erledigten Hausaufgaben bereit?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Am Anfang grüßen, dann Stummschalten und Kamera ausblenden…"/>
          <p:cNvSpPr txBox="1"/>
          <p:nvPr>
            <p:ph type="subTitle" idx="1"/>
          </p:nvPr>
        </p:nvSpPr>
        <p:spPr>
          <a:xfrm>
            <a:off x="498082" y="3462582"/>
            <a:ext cx="12008636" cy="5968542"/>
          </a:xfrm>
          <a:prstGeom prst="rect">
            <a:avLst/>
          </a:prstGeom>
        </p:spPr>
        <p:txBody>
          <a:bodyPr/>
          <a:lstStyle/>
          <a:p>
            <a:pPr defTabSz="531622">
              <a:defRPr sz="3367"/>
            </a:pPr>
            <a:r>
              <a:t>Am Anfang grüßen, dann Stummschalten und Kamera ausblenden</a:t>
            </a:r>
          </a:p>
          <a:p>
            <a:pPr defTabSz="531622">
              <a:defRPr sz="3367"/>
            </a:pPr>
          </a:p>
          <a:p>
            <a:pPr defTabSz="531622">
              <a:defRPr sz="3367"/>
            </a:pPr>
          </a:p>
          <a:p>
            <a:pPr defTabSz="531622">
              <a:defRPr sz="3367"/>
            </a:pPr>
          </a:p>
          <a:p>
            <a:pPr defTabSz="531622">
              <a:defRPr sz="3367"/>
            </a:pPr>
          </a:p>
          <a:p>
            <a:pPr defTabSz="531622">
              <a:defRPr sz="3367"/>
            </a:pPr>
          </a:p>
          <a:p>
            <a:pPr defTabSz="531622">
              <a:defRPr sz="3367"/>
            </a:pPr>
            <a:r>
              <a:t>Nur der Moderator nimmt das Meeting auf</a:t>
            </a:r>
          </a:p>
          <a:p>
            <a:pPr defTabSz="531622">
              <a:defRPr sz="3367"/>
            </a:pPr>
            <a:r>
              <a:t>Sprechen nur wenn angesprochen, ansonsten stummschalten</a:t>
            </a:r>
          </a:p>
          <a:p>
            <a:pPr defTabSz="531622">
              <a:defRPr sz="3367"/>
            </a:pPr>
            <a:r>
              <a:t>Im Chatfenster nur posten wenn gebeten</a:t>
            </a:r>
          </a:p>
          <a:p>
            <a:pPr defTabSz="531622">
              <a:defRPr sz="3367"/>
            </a:pPr>
            <a:r>
              <a:t>Nach dem Meeting, den Raum prompt verlassen</a:t>
            </a:r>
          </a:p>
        </p:txBody>
      </p:sp>
      <p:sp>
        <p:nvSpPr>
          <p:cNvPr id="127" name="Meetingregel"/>
          <p:cNvSpPr txBox="1"/>
          <p:nvPr>
            <p:ph type="ctrTitle"/>
          </p:nvPr>
        </p:nvSpPr>
        <p:spPr>
          <a:xfrm>
            <a:off x="1426282" y="785552"/>
            <a:ext cx="10152236" cy="1218130"/>
          </a:xfrm>
          <a:prstGeom prst="rect">
            <a:avLst/>
          </a:prstGeom>
        </p:spPr>
        <p:txBody>
          <a:bodyPr/>
          <a:lstStyle>
            <a:lvl1pPr defTabSz="309625">
              <a:defRPr sz="4240">
                <a:latin typeface="Luna"/>
                <a:ea typeface="Luna"/>
                <a:cs typeface="Luna"/>
                <a:sym typeface="Luna"/>
              </a:defRPr>
            </a:lvl1pPr>
          </a:lstStyle>
          <a:p>
            <a:pPr/>
            <a:r>
              <a:t>Meetingregel</a:t>
            </a:r>
          </a:p>
        </p:txBody>
      </p:sp>
      <p:pic>
        <p:nvPicPr>
          <p:cNvPr id="12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95900" y="5458426"/>
            <a:ext cx="241300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rot="5400000">
            <a:off x="6079963" y="4675600"/>
            <a:ext cx="844874" cy="45790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Meetingablauf"/>
          <p:cNvSpPr txBox="1"/>
          <p:nvPr>
            <p:ph type="ctrTitle"/>
          </p:nvPr>
        </p:nvSpPr>
        <p:spPr>
          <a:xfrm>
            <a:off x="1426282" y="785552"/>
            <a:ext cx="10152236" cy="1218130"/>
          </a:xfrm>
          <a:prstGeom prst="rect">
            <a:avLst/>
          </a:prstGeom>
        </p:spPr>
        <p:txBody>
          <a:bodyPr/>
          <a:lstStyle>
            <a:lvl1pPr defTabSz="496570">
              <a:defRPr sz="4250">
                <a:latin typeface="Luna"/>
                <a:ea typeface="Luna"/>
                <a:cs typeface="Luna"/>
                <a:sym typeface="Luna"/>
              </a:defRPr>
            </a:lvl1pPr>
          </a:lstStyle>
          <a:p>
            <a:pPr/>
            <a:r>
              <a:t>Meetingablauf</a:t>
            </a:r>
          </a:p>
        </p:txBody>
      </p:sp>
      <p:sp>
        <p:nvSpPr>
          <p:cNvPr id="133" name="Begrüßung…"/>
          <p:cNvSpPr txBox="1"/>
          <p:nvPr>
            <p:ph type="subTitle" idx="1"/>
          </p:nvPr>
        </p:nvSpPr>
        <p:spPr>
          <a:xfrm>
            <a:off x="498082" y="3462582"/>
            <a:ext cx="12008636" cy="5383123"/>
          </a:xfrm>
          <a:prstGeom prst="rect">
            <a:avLst/>
          </a:prstGeom>
        </p:spPr>
        <p:txBody>
          <a:bodyPr/>
          <a:lstStyle/>
          <a:p>
            <a:pPr marL="228600" indent="-228600" algn="l">
              <a:buSzPct val="80000"/>
              <a:buBlip>
                <a:blip r:embed="rId2"/>
              </a:buBlip>
            </a:pPr>
            <a:r>
              <a:t>Begrüßung</a:t>
            </a:r>
          </a:p>
          <a:p>
            <a:pPr marL="228600" indent="-228600" algn="l">
              <a:buSzPct val="80000"/>
              <a:buBlip>
                <a:blip r:embed="rId2"/>
              </a:buBlip>
            </a:pPr>
            <a:r>
              <a:t>Infos zum Ablauf</a:t>
            </a:r>
          </a:p>
          <a:p>
            <a:pPr marL="228600" indent="-228600" algn="l">
              <a:buSzPct val="80000"/>
              <a:buBlip>
                <a:blip r:embed="rId2"/>
              </a:buBlip>
            </a:pPr>
            <a:r>
              <a:t>Aufgaben gemeinsam abbrühen</a:t>
            </a:r>
          </a:p>
          <a:p>
            <a:pPr marL="228600" indent="-228600" algn="l">
              <a:buSzPct val="80000"/>
              <a:buBlip>
                <a:blip r:embed="rId2"/>
              </a:buBlip>
            </a:pPr>
            <a:r>
              <a:t>Neues Thema/neue Infos</a:t>
            </a:r>
          </a:p>
          <a:p>
            <a:pPr marL="228600" indent="-228600" algn="l">
              <a:buSzPct val="80000"/>
              <a:buBlip>
                <a:blip r:embed="rId2"/>
              </a:buBlip>
            </a:pPr>
            <a:r>
              <a:t>Welche Aufgaben müssen bis wann erledigt werden?</a:t>
            </a:r>
          </a:p>
          <a:p>
            <a:pPr marL="228600" indent="-228600" algn="l">
              <a:buSzPct val="80000"/>
              <a:buBlip>
                <a:blip r:embed="rId2"/>
              </a:buBlip>
            </a:pPr>
            <a:r>
              <a:t>Gemeinsames Quiz oder Online-Spiel</a:t>
            </a:r>
          </a:p>
          <a:p>
            <a:pPr marL="228600" indent="-228600" algn="l">
              <a:buSzPct val="80000"/>
              <a:buBlip>
                <a:blip r:embed="rId2"/>
              </a:buBlip>
            </a:pPr>
            <a:r>
              <a:t>Abschied und Feedback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Beispiel"/>
          <p:cNvSpPr txBox="1"/>
          <p:nvPr/>
        </p:nvSpPr>
        <p:spPr>
          <a:xfrm rot="20591171">
            <a:off x="36956" y="779964"/>
            <a:ext cx="3219902" cy="1068624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 algn="l">
              <a:defRPr b="0" sz="6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Beispiel</a:t>
            </a:r>
          </a:p>
        </p:txBody>
      </p:sp>
      <p:sp>
        <p:nvSpPr>
          <p:cNvPr id="136" name="Hausaufgaben"/>
          <p:cNvSpPr txBox="1"/>
          <p:nvPr>
            <p:ph type="ctrTitle"/>
          </p:nvPr>
        </p:nvSpPr>
        <p:spPr>
          <a:xfrm>
            <a:off x="1971054" y="474741"/>
            <a:ext cx="9062692" cy="1463721"/>
          </a:xfrm>
          <a:prstGeom prst="rect">
            <a:avLst/>
          </a:prstGeom>
        </p:spPr>
        <p:txBody>
          <a:bodyPr/>
          <a:lstStyle>
            <a:lvl1pPr defTabSz="379729">
              <a:defRPr sz="5200">
                <a:latin typeface="Luna"/>
                <a:ea typeface="Luna"/>
                <a:cs typeface="Luna"/>
                <a:sym typeface="Luna"/>
              </a:defRPr>
            </a:lvl1pPr>
          </a:lstStyle>
          <a:p>
            <a:pPr/>
            <a:r>
              <a:t>Hausaufgaben</a:t>
            </a:r>
          </a:p>
        </p:txBody>
      </p:sp>
      <p:sp>
        <p:nvSpPr>
          <p:cNvPr id="137" name="1. Read SB pages 58 to 61…"/>
          <p:cNvSpPr txBox="1"/>
          <p:nvPr>
            <p:ph type="subTitle" sz="quarter" idx="1"/>
          </p:nvPr>
        </p:nvSpPr>
        <p:spPr>
          <a:xfrm>
            <a:off x="604068" y="2219561"/>
            <a:ext cx="11796664" cy="2139478"/>
          </a:xfrm>
          <a:prstGeom prst="rect">
            <a:avLst/>
          </a:prstGeom>
          <a:solidFill>
            <a:schemeClr val="accent2">
              <a:hueOff val="-85259"/>
              <a:satOff val="14347"/>
              <a:lumOff val="22373"/>
            </a:schemeClr>
          </a:solidFill>
        </p:spPr>
        <p:txBody>
          <a:bodyPr/>
          <a:lstStyle/>
          <a:p>
            <a:pPr algn="l">
              <a:defRPr sz="2800"/>
            </a:pPr>
            <a:r>
              <a:t>1. Read SB pages 58 to 61</a:t>
            </a:r>
          </a:p>
          <a:p>
            <a:pPr algn="l">
              <a:defRPr sz="2800"/>
            </a:pPr>
            <a:r>
              <a:t>2.Listen to the recording on the travel blog and answer the questions on page SB 61</a:t>
            </a:r>
          </a:p>
          <a:p>
            <a:pPr algn="l">
              <a:defRPr sz="2800"/>
            </a:pPr>
            <a:r>
              <a:t>3. Be ready to answer questions on facts about Australia</a:t>
            </a:r>
          </a:p>
        </p:txBody>
      </p:sp>
      <p:sp>
        <p:nvSpPr>
          <p:cNvPr id="138" name="Answers to questions on SB page 61…"/>
          <p:cNvSpPr txBox="1"/>
          <p:nvPr/>
        </p:nvSpPr>
        <p:spPr>
          <a:xfrm>
            <a:off x="604068" y="4472802"/>
            <a:ext cx="11796664" cy="4809087"/>
          </a:xfrm>
          <a:prstGeom prst="rect">
            <a:avLst/>
          </a:prstGeom>
          <a:solidFill>
            <a:schemeClr val="accent4">
              <a:hueOff val="366961"/>
              <a:satOff val="4172"/>
              <a:lumOff val="111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algn="l" defTabSz="531622">
              <a:defRPr b="0" sz="2548"/>
            </a:pPr>
            <a:r>
              <a:t>Answers to questions on SB page 61</a:t>
            </a:r>
          </a:p>
          <a:p>
            <a:pPr marL="505618" indent="-505618" algn="l" defTabSz="531622">
              <a:buSzPct val="100000"/>
              <a:buAutoNum type="arabicPeriod" startAt="1"/>
              <a:defRPr b="0" sz="2548"/>
            </a:pPr>
            <a:r>
              <a:t>False</a:t>
            </a:r>
          </a:p>
          <a:p>
            <a:pPr marL="505618" indent="-505618" algn="l" defTabSz="531622">
              <a:buSzPct val="100000"/>
              <a:buAutoNum type="arabicPeriod" startAt="1"/>
              <a:defRPr b="0" sz="2548"/>
            </a:pPr>
            <a:r>
              <a:t>True</a:t>
            </a:r>
          </a:p>
          <a:p>
            <a:pPr marL="505618" indent="-505618" algn="l" defTabSz="531622">
              <a:buSzPct val="100000"/>
              <a:buAutoNum type="arabicPeriod" startAt="1"/>
              <a:defRPr b="0" sz="2548"/>
            </a:pPr>
            <a:r>
              <a:t>False</a:t>
            </a:r>
          </a:p>
          <a:p>
            <a:pPr marL="505618" indent="-505618" algn="l" defTabSz="531622">
              <a:buSzPct val="100000"/>
              <a:buAutoNum type="arabicPeriod" startAt="1"/>
              <a:defRPr b="0" sz="2548"/>
            </a:pPr>
            <a:r>
              <a:t>Because he wanted to stay at a campsite</a:t>
            </a:r>
          </a:p>
          <a:p>
            <a:pPr marL="505618" indent="-505618" algn="l" defTabSz="531622">
              <a:buSzPct val="100000"/>
              <a:buAutoNum type="arabicPeriod" startAt="1"/>
              <a:defRPr b="0" sz="2548"/>
            </a:pPr>
            <a:r>
              <a:t>Because they saw a big crocodile and their car’s battery was dead.</a:t>
            </a:r>
          </a:p>
          <a:p>
            <a:pPr marL="505618" indent="-505618" algn="l" defTabSz="531622">
              <a:buSzPct val="100000"/>
              <a:buAutoNum type="arabicPeriod" startAt="1"/>
              <a:defRPr b="0" sz="2548"/>
            </a:pPr>
            <a:r>
              <a:t>For surfing (because there aren’t any good waves).</a:t>
            </a:r>
          </a:p>
          <a:p>
            <a:pPr marL="505618" indent="-505618" algn="l" defTabSz="531622">
              <a:buSzPct val="100000"/>
              <a:buAutoNum type="arabicPeriod" startAt="1"/>
              <a:defRPr b="0" sz="2548"/>
            </a:pPr>
            <a:r>
              <a:t>Harbour cruise, Opera house, shopping, tour of the Sydney Harbour bridge.</a:t>
            </a:r>
          </a:p>
          <a:p>
            <a:pPr marL="505618" indent="-505618" algn="l" defTabSz="531622">
              <a:buSzPct val="100000"/>
              <a:buAutoNum type="arabicPeriod" startAt="1"/>
              <a:defRPr b="0" sz="2548"/>
            </a:pPr>
            <a:r>
              <a:t>For the many presents she had bought.</a:t>
            </a:r>
          </a:p>
          <a:p>
            <a:pPr marL="505618" indent="-505618" algn="l" defTabSz="531622">
              <a:buSzPct val="100000"/>
              <a:buAutoNum type="arabicPeriod" startAt="1"/>
              <a:defRPr b="0" sz="2548"/>
            </a:pPr>
            <a:r>
              <a:t>People who are scared of heights.</a:t>
            </a:r>
          </a:p>
          <a:p>
            <a:pPr algn="l" defTabSz="531622">
              <a:defRPr b="0" sz="2548">
                <a:solidFill>
                  <a:srgbClr val="FFFFFF"/>
                </a:solidFill>
              </a:defRPr>
            </a:pPr>
          </a:p>
          <a:p>
            <a:pPr algn="l" defTabSz="531622">
              <a:defRPr b="0" sz="2548"/>
            </a:pPr>
            <a:r>
              <a:t>Extra question - how long is the beach in Broome?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hallenge 1"/>
          <p:cNvSpPr txBox="1"/>
          <p:nvPr>
            <p:ph type="ctrTitle"/>
          </p:nvPr>
        </p:nvSpPr>
        <p:spPr>
          <a:xfrm>
            <a:off x="2524459" y="492699"/>
            <a:ext cx="7955882" cy="1643154"/>
          </a:xfrm>
          <a:prstGeom prst="rect">
            <a:avLst/>
          </a:prstGeom>
        </p:spPr>
        <p:txBody>
          <a:bodyPr/>
          <a:lstStyle>
            <a:lvl1pPr defTabSz="426466">
              <a:defRPr sz="5840">
                <a:latin typeface="Luna"/>
                <a:ea typeface="Luna"/>
                <a:cs typeface="Luna"/>
                <a:sym typeface="Luna"/>
              </a:defRPr>
            </a:lvl1pPr>
          </a:lstStyle>
          <a:p>
            <a:pPr/>
            <a:r>
              <a:t>Challenge 1</a:t>
            </a:r>
          </a:p>
        </p:txBody>
      </p:sp>
      <p:sp>
        <p:nvSpPr>
          <p:cNvPr id="141" name="Take a picture of yourself during the video conference (cover face with emoji if you like) May I post to social media?…"/>
          <p:cNvSpPr txBox="1"/>
          <p:nvPr>
            <p:ph type="subTitle" sz="quarter" idx="1"/>
          </p:nvPr>
        </p:nvSpPr>
        <p:spPr>
          <a:xfrm>
            <a:off x="1159420" y="7215441"/>
            <a:ext cx="10685960" cy="2330104"/>
          </a:xfrm>
          <a:prstGeom prst="rect">
            <a:avLst/>
          </a:prstGeom>
        </p:spPr>
        <p:txBody>
          <a:bodyPr/>
          <a:lstStyle/>
          <a:p>
            <a:pPr defTabSz="467359">
              <a:defRPr sz="2960"/>
            </a:pPr>
            <a:r>
              <a:t>Take a picture of yourself during the video conference (cover face with emoji if you like) May I post to social media?</a:t>
            </a:r>
          </a:p>
          <a:p>
            <a:pPr defTabSz="467359">
              <a:defRPr sz="2960"/>
            </a:pPr>
          </a:p>
          <a:p>
            <a:pPr defTabSz="467359">
              <a:defRPr sz="2960"/>
            </a:pPr>
            <a:r>
              <a:t>Be creative! </a:t>
            </a:r>
            <a:br/>
            <a:r>
              <a:t>Post to …</a:t>
            </a:r>
          </a:p>
        </p:txBody>
      </p:sp>
      <p:pic>
        <p:nvPicPr>
          <p:cNvPr id="142" name="unnamed.gif" descr="unnamed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51200" y="2587545"/>
            <a:ext cx="6502400" cy="4203701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Beispiel"/>
          <p:cNvSpPr txBox="1"/>
          <p:nvPr/>
        </p:nvSpPr>
        <p:spPr>
          <a:xfrm rot="20591171">
            <a:off x="36956" y="779964"/>
            <a:ext cx="3219902" cy="1068624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 algn="l">
              <a:defRPr b="0" sz="6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Beispiel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ake a funny picture of yourself or your family in quarantine…"/>
          <p:cNvSpPr txBox="1"/>
          <p:nvPr>
            <p:ph type="subTitle" sz="half" idx="1"/>
          </p:nvPr>
        </p:nvSpPr>
        <p:spPr>
          <a:xfrm>
            <a:off x="1601186" y="7171883"/>
            <a:ext cx="10464801" cy="2505407"/>
          </a:xfrm>
          <a:prstGeom prst="rect">
            <a:avLst/>
          </a:prstGeom>
        </p:spPr>
        <p:txBody>
          <a:bodyPr/>
          <a:lstStyle/>
          <a:p>
            <a:pPr defTabSz="484886">
              <a:defRPr sz="3071"/>
            </a:pPr>
          </a:p>
          <a:p>
            <a:pPr defTabSz="484886">
              <a:defRPr sz="3071"/>
            </a:pPr>
            <a:r>
              <a:t>Take a funny picture of yourself or your family in quarantine</a:t>
            </a:r>
          </a:p>
          <a:p>
            <a:pPr defTabSz="484886">
              <a:defRPr sz="3071"/>
            </a:pPr>
          </a:p>
          <a:p>
            <a:pPr defTabSz="484886">
              <a:defRPr sz="3071"/>
            </a:pPr>
            <a:r>
              <a:t>Be creative</a:t>
            </a:r>
          </a:p>
          <a:p>
            <a:pPr defTabSz="484886">
              <a:defRPr sz="3071"/>
            </a:pPr>
            <a:r>
              <a:t>Post to … </a:t>
            </a:r>
          </a:p>
        </p:txBody>
      </p:sp>
      <p:pic>
        <p:nvPicPr>
          <p:cNvPr id="146" name="unnamed.png" descr="unnamed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51200" y="2146300"/>
            <a:ext cx="6502400" cy="5461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Beispiel"/>
          <p:cNvSpPr txBox="1"/>
          <p:nvPr/>
        </p:nvSpPr>
        <p:spPr>
          <a:xfrm rot="20591171">
            <a:off x="36956" y="779964"/>
            <a:ext cx="3219902" cy="1068624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 algn="l">
              <a:defRPr b="0" sz="6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Beispiel</a:t>
            </a:r>
          </a:p>
        </p:txBody>
      </p:sp>
      <p:sp>
        <p:nvSpPr>
          <p:cNvPr id="148" name="Challenge 2"/>
          <p:cNvSpPr txBox="1"/>
          <p:nvPr>
            <p:ph type="ctrTitle"/>
          </p:nvPr>
        </p:nvSpPr>
        <p:spPr>
          <a:xfrm>
            <a:off x="2524459" y="492699"/>
            <a:ext cx="7955882" cy="1643154"/>
          </a:xfrm>
          <a:prstGeom prst="rect">
            <a:avLst/>
          </a:prstGeom>
        </p:spPr>
        <p:txBody>
          <a:bodyPr/>
          <a:lstStyle>
            <a:lvl1pPr defTabSz="426466">
              <a:defRPr sz="5840">
                <a:latin typeface="Luna"/>
                <a:ea typeface="Luna"/>
                <a:cs typeface="Luna"/>
                <a:sym typeface="Luna"/>
              </a:defRPr>
            </a:lvl1pPr>
          </a:lstStyle>
          <a:p>
            <a:pPr/>
            <a:r>
              <a:t>Challenge 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ecord a video of you cooking or preparing something, with instructions in English…"/>
          <p:cNvSpPr txBox="1"/>
          <p:nvPr>
            <p:ph type="subTitle" sz="half" idx="1"/>
          </p:nvPr>
        </p:nvSpPr>
        <p:spPr>
          <a:xfrm>
            <a:off x="967823" y="7434529"/>
            <a:ext cx="11527575" cy="2231847"/>
          </a:xfrm>
          <a:prstGeom prst="rect">
            <a:avLst/>
          </a:prstGeom>
        </p:spPr>
        <p:txBody>
          <a:bodyPr/>
          <a:lstStyle/>
          <a:p>
            <a:pPr defTabSz="438150">
              <a:defRPr sz="2775"/>
            </a:pPr>
            <a:r>
              <a:t>Record a video of you cooking or preparing something, with instructions in </a:t>
            </a:r>
            <a:r>
              <a:rPr b="1"/>
              <a:t>English</a:t>
            </a:r>
          </a:p>
          <a:p>
            <a:pPr defTabSz="438150">
              <a:defRPr sz="2775"/>
            </a:pPr>
          </a:p>
          <a:p>
            <a:pPr defTabSz="438150">
              <a:defRPr sz="2775"/>
            </a:pPr>
            <a:r>
              <a:t>Make it funny!</a:t>
            </a:r>
          </a:p>
          <a:p>
            <a:pPr defTabSz="438150">
              <a:defRPr sz="2775"/>
            </a:pPr>
            <a:r>
              <a:t>Post to …</a:t>
            </a:r>
          </a:p>
        </p:txBody>
      </p:sp>
      <p:pic>
        <p:nvPicPr>
          <p:cNvPr id="151" name="dracula-clipart-phillip-martin-401644-2151763.gif" descr="dracula-clipart-phillip-martin-401644-2151763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7600" y="2565400"/>
            <a:ext cx="8229600" cy="4622800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Beispiel"/>
          <p:cNvSpPr txBox="1"/>
          <p:nvPr/>
        </p:nvSpPr>
        <p:spPr>
          <a:xfrm rot="20591171">
            <a:off x="36956" y="779964"/>
            <a:ext cx="3219902" cy="1068624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 algn="l">
              <a:defRPr b="0" sz="6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Beispiel</a:t>
            </a:r>
          </a:p>
        </p:txBody>
      </p:sp>
      <p:sp>
        <p:nvSpPr>
          <p:cNvPr id="153" name="Challenge 3"/>
          <p:cNvSpPr txBox="1"/>
          <p:nvPr>
            <p:ph type="ctrTitle"/>
          </p:nvPr>
        </p:nvSpPr>
        <p:spPr>
          <a:xfrm>
            <a:off x="2524459" y="492699"/>
            <a:ext cx="7955882" cy="1643154"/>
          </a:xfrm>
          <a:prstGeom prst="rect">
            <a:avLst/>
          </a:prstGeom>
        </p:spPr>
        <p:txBody>
          <a:bodyPr/>
          <a:lstStyle>
            <a:lvl1pPr defTabSz="426466">
              <a:defRPr sz="5840">
                <a:latin typeface="Luna"/>
                <a:ea typeface="Luna"/>
                <a:cs typeface="Luna"/>
                <a:sym typeface="Luna"/>
              </a:defRPr>
            </a:lvl1pPr>
          </a:lstStyle>
          <a:p>
            <a:pPr/>
            <a:r>
              <a:t>Challenge 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Bis nächstes Mal folgende Aufgabe erledigen…"/>
          <p:cNvSpPr txBox="1"/>
          <p:nvPr>
            <p:ph type="subTitle" idx="1"/>
          </p:nvPr>
        </p:nvSpPr>
        <p:spPr>
          <a:xfrm>
            <a:off x="889135" y="3253492"/>
            <a:ext cx="11612053" cy="5691518"/>
          </a:xfrm>
          <a:prstGeom prst="rect">
            <a:avLst/>
          </a:prstGeom>
        </p:spPr>
        <p:txBody>
          <a:bodyPr/>
          <a:lstStyle/>
          <a:p>
            <a:pPr/>
            <a:r>
              <a:t>Bis nächstes Mal folgende Aufgabe erledigen</a:t>
            </a:r>
          </a:p>
          <a:p>
            <a:pPr/>
          </a:p>
          <a:p>
            <a:pPr algn="l">
              <a:defRPr sz="3100"/>
            </a:pPr>
            <a:r>
              <a:t>1. Do WB pages 53 and 54 (audio will be posted to OneNote)</a:t>
            </a:r>
            <a:br/>
          </a:p>
          <a:p>
            <a:pPr algn="l">
              <a:defRPr sz="3100"/>
            </a:pPr>
            <a:r>
              <a:t>2. Learn vocabulary in quizlet list for Unit 7 </a:t>
            </a:r>
            <a:br/>
            <a:r>
              <a:rPr sz="2300" u="sng">
                <a:hlinkClick r:id="rId2" invalidUrl="" action="" tgtFrame="" tooltip="" history="1" highlightClick="0" endSnd="0"/>
              </a:rPr>
              <a:t>https://quizlet.com/133662685/more-7-unit-travelling-down-under-australia-flash-cards/</a:t>
            </a:r>
          </a:p>
          <a:p>
            <a:pPr algn="l">
              <a:defRPr sz="3100"/>
            </a:pPr>
          </a:p>
          <a:p>
            <a:pPr algn="l">
              <a:defRPr sz="3100"/>
            </a:pPr>
            <a:r>
              <a:t>3. Start a personal project - be prepared to tell me what it is</a:t>
            </a:r>
          </a:p>
          <a:p>
            <a:pPr algn="l">
              <a:defRPr sz="3100"/>
            </a:pPr>
          </a:p>
          <a:p>
            <a:pPr algn="l">
              <a:defRPr sz="3100"/>
            </a:pPr>
            <a:r>
              <a:t>Next week: Australian animals &gt;&gt; each person will choose an Australian animal and create a presentation or ebook about it. </a:t>
            </a:r>
          </a:p>
        </p:txBody>
      </p:sp>
      <p:sp>
        <p:nvSpPr>
          <p:cNvPr id="156" name="Vorschau"/>
          <p:cNvSpPr txBox="1"/>
          <p:nvPr>
            <p:ph type="ctrTitle"/>
          </p:nvPr>
        </p:nvSpPr>
        <p:spPr>
          <a:xfrm>
            <a:off x="1971054" y="474741"/>
            <a:ext cx="9062692" cy="1463721"/>
          </a:xfrm>
          <a:prstGeom prst="rect">
            <a:avLst/>
          </a:prstGeom>
        </p:spPr>
        <p:txBody>
          <a:bodyPr/>
          <a:lstStyle>
            <a:lvl1pPr defTabSz="379729">
              <a:defRPr sz="5200">
                <a:latin typeface="Luna"/>
                <a:ea typeface="Luna"/>
                <a:cs typeface="Luna"/>
                <a:sym typeface="Luna"/>
              </a:defRPr>
            </a:lvl1pPr>
          </a:lstStyle>
          <a:p>
            <a:pPr/>
            <a:r>
              <a:t>Vorschau</a:t>
            </a:r>
          </a:p>
        </p:txBody>
      </p:sp>
      <p:sp>
        <p:nvSpPr>
          <p:cNvPr id="157" name="Beispiel"/>
          <p:cNvSpPr txBox="1"/>
          <p:nvPr/>
        </p:nvSpPr>
        <p:spPr>
          <a:xfrm rot="20591171">
            <a:off x="36956" y="779964"/>
            <a:ext cx="3219902" cy="1068624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 algn="l">
              <a:defRPr b="0" sz="6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Beispiel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